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6" r:id="rId2"/>
    <p:sldId id="257" r:id="rId3"/>
    <p:sldId id="301" r:id="rId4"/>
    <p:sldId id="300" r:id="rId5"/>
    <p:sldId id="324" r:id="rId6"/>
    <p:sldId id="298" r:id="rId7"/>
    <p:sldId id="258" r:id="rId8"/>
    <p:sldId id="287" r:id="rId9"/>
    <p:sldId id="272" r:id="rId10"/>
    <p:sldId id="311" r:id="rId11"/>
    <p:sldId id="261" r:id="rId12"/>
    <p:sldId id="317" r:id="rId13"/>
    <p:sldId id="289" r:id="rId14"/>
    <p:sldId id="294" r:id="rId15"/>
    <p:sldId id="295" r:id="rId16"/>
    <p:sldId id="296" r:id="rId17"/>
    <p:sldId id="316" r:id="rId18"/>
    <p:sldId id="303" r:id="rId19"/>
    <p:sldId id="291" r:id="rId20"/>
    <p:sldId id="306" r:id="rId21"/>
    <p:sldId id="307" r:id="rId22"/>
    <p:sldId id="308" r:id="rId23"/>
    <p:sldId id="275" r:id="rId24"/>
    <p:sldId id="309" r:id="rId25"/>
    <p:sldId id="310" r:id="rId26"/>
    <p:sldId id="297" r:id="rId27"/>
    <p:sldId id="313" r:id="rId28"/>
    <p:sldId id="318" r:id="rId29"/>
    <p:sldId id="322" r:id="rId30"/>
    <p:sldId id="326" r:id="rId31"/>
    <p:sldId id="325" r:id="rId3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90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94743" y="4309526"/>
            <a:ext cx="15298513" cy="367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94743" y="6207578"/>
            <a:ext cx="15298513" cy="132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6953250"/>
          </a:xfrm>
          <a:custGeom>
            <a:avLst/>
            <a:gdLst/>
            <a:ahLst/>
            <a:cxnLst/>
            <a:rect l="l" t="t" r="r" b="b"/>
            <a:pathLst>
              <a:path w="18288000" h="6953250">
                <a:moveTo>
                  <a:pt x="18287998" y="6953249"/>
                </a:moveTo>
                <a:lnTo>
                  <a:pt x="0" y="69532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953249"/>
                </a:lnTo>
                <a:close/>
              </a:path>
            </a:pathLst>
          </a:custGeom>
          <a:solidFill>
            <a:srgbClr val="E84F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" y="11"/>
            <a:ext cx="18288000" cy="6954520"/>
          </a:xfrm>
          <a:custGeom>
            <a:avLst/>
            <a:gdLst/>
            <a:ahLst/>
            <a:cxnLst/>
            <a:rect l="l" t="t" r="r" b="b"/>
            <a:pathLst>
              <a:path w="18288000" h="6954520">
                <a:moveTo>
                  <a:pt x="4333811" y="6954037"/>
                </a:moveTo>
                <a:lnTo>
                  <a:pt x="0" y="2629687"/>
                </a:lnTo>
                <a:lnTo>
                  <a:pt x="0" y="6954037"/>
                </a:lnTo>
                <a:lnTo>
                  <a:pt x="4333811" y="6954037"/>
                </a:lnTo>
                <a:close/>
              </a:path>
              <a:path w="18288000" h="6954520">
                <a:moveTo>
                  <a:pt x="18287962" y="0"/>
                </a:moveTo>
                <a:lnTo>
                  <a:pt x="13961097" y="0"/>
                </a:lnTo>
                <a:lnTo>
                  <a:pt x="18287962" y="4317428"/>
                </a:lnTo>
                <a:lnTo>
                  <a:pt x="18287962" y="0"/>
                </a:lnTo>
                <a:close/>
              </a:path>
            </a:pathLst>
          </a:custGeom>
          <a:solidFill>
            <a:srgbClr val="4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5343524" cy="49434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7475" y="1028700"/>
            <a:ext cx="5353049" cy="49434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775" y="1028700"/>
            <a:ext cx="5343524" cy="49434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99015" y="8852193"/>
            <a:ext cx="2973914" cy="1131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2726" y="8578481"/>
            <a:ext cx="4133849" cy="1704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22407" y="1846025"/>
            <a:ext cx="3243184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40415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" TargetMode="External"/><Relationship Id="rId2" Type="http://schemas.openxmlformats.org/officeDocument/2006/relationships/hyperlink" Target="http://edsoo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467100"/>
            <a:ext cx="12039542" cy="49398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8000" b="1" spc="192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«Обновленный ФГОС основного общего образования»</a:t>
            </a:r>
            <a:endParaRPr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85496" y="0"/>
            <a:ext cx="10302875" cy="10287067"/>
            <a:chOff x="7985496" y="0"/>
            <a:chExt cx="10302875" cy="10287067"/>
          </a:xfrm>
        </p:grpSpPr>
        <p:sp>
          <p:nvSpPr>
            <p:cNvPr id="4" name="object 4"/>
            <p:cNvSpPr/>
            <p:nvPr/>
          </p:nvSpPr>
          <p:spPr>
            <a:xfrm>
              <a:off x="7985496" y="0"/>
              <a:ext cx="10302875" cy="10283825"/>
            </a:xfrm>
            <a:custGeom>
              <a:avLst/>
              <a:gdLst/>
              <a:ahLst/>
              <a:cxnLst/>
              <a:rect l="l" t="t" r="r" b="b"/>
              <a:pathLst>
                <a:path w="10302875" h="10283825">
                  <a:moveTo>
                    <a:pt x="0" y="0"/>
                  </a:moveTo>
                  <a:lnTo>
                    <a:pt x="10302502" y="0"/>
                  </a:lnTo>
                  <a:lnTo>
                    <a:pt x="10302502" y="10283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96800" y="4666034"/>
              <a:ext cx="5791513" cy="5621033"/>
            </a:xfrm>
            <a:custGeom>
              <a:avLst/>
              <a:gdLst/>
              <a:ahLst/>
              <a:cxnLst/>
              <a:rect l="l" t="t" r="r" b="b"/>
              <a:pathLst>
                <a:path w="5563234" h="5426709">
                  <a:moveTo>
                    <a:pt x="5562920" y="0"/>
                  </a:moveTo>
                  <a:lnTo>
                    <a:pt x="5562920" y="5426642"/>
                  </a:lnTo>
                  <a:lnTo>
                    <a:pt x="0" y="5426642"/>
                  </a:lnTo>
                  <a:lnTo>
                    <a:pt x="5562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816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92" y="0"/>
            <a:ext cx="18288635" cy="10287255"/>
            <a:chOff x="-292" y="0"/>
            <a:chExt cx="18288635" cy="10287255"/>
          </a:xfrm>
        </p:grpSpPr>
        <p:sp>
          <p:nvSpPr>
            <p:cNvPr id="3" name="object 3"/>
            <p:cNvSpPr/>
            <p:nvPr/>
          </p:nvSpPr>
          <p:spPr>
            <a:xfrm>
              <a:off x="17044742" y="1246706"/>
              <a:ext cx="1243330" cy="7799070"/>
            </a:xfrm>
            <a:custGeom>
              <a:avLst/>
              <a:gdLst/>
              <a:ahLst/>
              <a:cxnLst/>
              <a:rect l="l" t="t" r="r" b="b"/>
              <a:pathLst>
                <a:path w="1243330" h="7799070">
                  <a:moveTo>
                    <a:pt x="0" y="7798489"/>
                  </a:moveTo>
                  <a:lnTo>
                    <a:pt x="1243257" y="7798489"/>
                  </a:lnTo>
                  <a:lnTo>
                    <a:pt x="1243257" y="0"/>
                  </a:lnTo>
                  <a:lnTo>
                    <a:pt x="0" y="0"/>
                  </a:lnTo>
                  <a:lnTo>
                    <a:pt x="0" y="7798489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7774" y="9045195"/>
              <a:ext cx="17040225" cy="1242060"/>
            </a:xfrm>
            <a:custGeom>
              <a:avLst/>
              <a:gdLst/>
              <a:ahLst/>
              <a:cxnLst/>
              <a:rect l="l" t="t" r="r" b="b"/>
              <a:pathLst>
                <a:path w="17040225" h="1242059">
                  <a:moveTo>
                    <a:pt x="0" y="1241803"/>
                  </a:moveTo>
                  <a:lnTo>
                    <a:pt x="17040223" y="1241803"/>
                  </a:lnTo>
                  <a:lnTo>
                    <a:pt x="17040223" y="0"/>
                  </a:lnTo>
                  <a:lnTo>
                    <a:pt x="0" y="0"/>
                  </a:lnTo>
                  <a:lnTo>
                    <a:pt x="0" y="1241803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46706"/>
              <a:ext cx="1247775" cy="9040495"/>
            </a:xfrm>
            <a:custGeom>
              <a:avLst/>
              <a:gdLst/>
              <a:ahLst/>
              <a:cxnLst/>
              <a:rect l="l" t="t" r="r" b="b"/>
              <a:pathLst>
                <a:path w="1247775" h="9040495">
                  <a:moveTo>
                    <a:pt x="0" y="9040292"/>
                  </a:moveTo>
                  <a:lnTo>
                    <a:pt x="1247774" y="9040292"/>
                  </a:lnTo>
                  <a:lnTo>
                    <a:pt x="1247774" y="0"/>
                  </a:lnTo>
                  <a:lnTo>
                    <a:pt x="0" y="0"/>
                  </a:lnTo>
                  <a:lnTo>
                    <a:pt x="0" y="9040292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" y="0"/>
              <a:ext cx="18288000" cy="1247775"/>
            </a:xfrm>
            <a:custGeom>
              <a:avLst/>
              <a:gdLst/>
              <a:ahLst/>
              <a:cxnLst/>
              <a:rect l="l" t="t" r="r" b="b"/>
              <a:pathLst>
                <a:path w="18288000" h="1247775">
                  <a:moveTo>
                    <a:pt x="18287998" y="0"/>
                  </a:moveTo>
                  <a:lnTo>
                    <a:pt x="18287998" y="1247774"/>
                  </a:lnTo>
                  <a:lnTo>
                    <a:pt x="0" y="1247774"/>
                  </a:lnTo>
                  <a:lnTo>
                    <a:pt x="0" y="0"/>
                  </a:lnTo>
                  <a:lnTo>
                    <a:pt x="18287998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292" y="0"/>
              <a:ext cx="18288635" cy="10284460"/>
            </a:xfrm>
            <a:custGeom>
              <a:avLst/>
              <a:gdLst/>
              <a:ahLst/>
              <a:cxnLst/>
              <a:rect l="l" t="t" r="r" b="b"/>
              <a:pathLst>
                <a:path w="18288635" h="10284460">
                  <a:moveTo>
                    <a:pt x="819137" y="10284028"/>
                  </a:moveTo>
                  <a:lnTo>
                    <a:pt x="817740" y="10235895"/>
                  </a:lnTo>
                  <a:lnTo>
                    <a:pt x="813625" y="10188499"/>
                  </a:lnTo>
                  <a:lnTo>
                    <a:pt x="806856" y="10141915"/>
                  </a:lnTo>
                  <a:lnTo>
                    <a:pt x="797496" y="10096208"/>
                  </a:lnTo>
                  <a:lnTo>
                    <a:pt x="785647" y="10051466"/>
                  </a:lnTo>
                  <a:lnTo>
                    <a:pt x="771385" y="10007765"/>
                  </a:lnTo>
                  <a:lnTo>
                    <a:pt x="754761" y="9965182"/>
                  </a:lnTo>
                  <a:lnTo>
                    <a:pt x="735876" y="9923793"/>
                  </a:lnTo>
                  <a:lnTo>
                    <a:pt x="714794" y="9883673"/>
                  </a:lnTo>
                  <a:lnTo>
                    <a:pt x="691603" y="9844900"/>
                  </a:lnTo>
                  <a:lnTo>
                    <a:pt x="666369" y="9807550"/>
                  </a:lnTo>
                  <a:lnTo>
                    <a:pt x="639178" y="9771697"/>
                  </a:lnTo>
                  <a:lnTo>
                    <a:pt x="610095" y="9737420"/>
                  </a:lnTo>
                  <a:lnTo>
                    <a:pt x="579208" y="9704807"/>
                  </a:lnTo>
                  <a:lnTo>
                    <a:pt x="546595" y="9673920"/>
                  </a:lnTo>
                  <a:lnTo>
                    <a:pt x="512318" y="9644837"/>
                  </a:lnTo>
                  <a:lnTo>
                    <a:pt x="476478" y="9617646"/>
                  </a:lnTo>
                  <a:lnTo>
                    <a:pt x="439127" y="9592412"/>
                  </a:lnTo>
                  <a:lnTo>
                    <a:pt x="400354" y="9569221"/>
                  </a:lnTo>
                  <a:lnTo>
                    <a:pt x="360235" y="9548139"/>
                  </a:lnTo>
                  <a:lnTo>
                    <a:pt x="318833" y="9529254"/>
                  </a:lnTo>
                  <a:lnTo>
                    <a:pt x="276250" y="9512643"/>
                  </a:lnTo>
                  <a:lnTo>
                    <a:pt x="232549" y="9498368"/>
                  </a:lnTo>
                  <a:lnTo>
                    <a:pt x="187807" y="9486519"/>
                  </a:lnTo>
                  <a:lnTo>
                    <a:pt x="142113" y="9477159"/>
                  </a:lnTo>
                  <a:lnTo>
                    <a:pt x="95516" y="9470390"/>
                  </a:lnTo>
                  <a:lnTo>
                    <a:pt x="48120" y="9466275"/>
                  </a:lnTo>
                  <a:lnTo>
                    <a:pt x="0" y="9464878"/>
                  </a:lnTo>
                  <a:lnTo>
                    <a:pt x="0" y="10284028"/>
                  </a:lnTo>
                  <a:lnTo>
                    <a:pt x="819137" y="10284028"/>
                  </a:lnTo>
                  <a:close/>
                </a:path>
                <a:path w="18288635" h="10284460">
                  <a:moveTo>
                    <a:pt x="17902619" y="9681502"/>
                  </a:moveTo>
                  <a:lnTo>
                    <a:pt x="17896904" y="9631832"/>
                  </a:lnTo>
                  <a:lnTo>
                    <a:pt x="17880610" y="9586227"/>
                  </a:lnTo>
                  <a:lnTo>
                    <a:pt x="17855032" y="9546006"/>
                  </a:lnTo>
                  <a:lnTo>
                    <a:pt x="17821491" y="9512465"/>
                  </a:lnTo>
                  <a:lnTo>
                    <a:pt x="17781270" y="9486900"/>
                  </a:lnTo>
                  <a:lnTo>
                    <a:pt x="17735677" y="9470606"/>
                  </a:lnTo>
                  <a:lnTo>
                    <a:pt x="17685995" y="9464878"/>
                  </a:lnTo>
                  <a:lnTo>
                    <a:pt x="17636313" y="9470606"/>
                  </a:lnTo>
                  <a:lnTo>
                    <a:pt x="17590720" y="9486900"/>
                  </a:lnTo>
                  <a:lnTo>
                    <a:pt x="17550499" y="9512465"/>
                  </a:lnTo>
                  <a:lnTo>
                    <a:pt x="17516945" y="9546006"/>
                  </a:lnTo>
                  <a:lnTo>
                    <a:pt x="17491380" y="9586227"/>
                  </a:lnTo>
                  <a:lnTo>
                    <a:pt x="17475086" y="9631832"/>
                  </a:lnTo>
                  <a:lnTo>
                    <a:pt x="17469371" y="9681502"/>
                  </a:lnTo>
                  <a:lnTo>
                    <a:pt x="17475086" y="9731184"/>
                  </a:lnTo>
                  <a:lnTo>
                    <a:pt x="17491380" y="9776790"/>
                  </a:lnTo>
                  <a:lnTo>
                    <a:pt x="17516945" y="9817011"/>
                  </a:lnTo>
                  <a:lnTo>
                    <a:pt x="17550499" y="9850552"/>
                  </a:lnTo>
                  <a:lnTo>
                    <a:pt x="17590720" y="9876117"/>
                  </a:lnTo>
                  <a:lnTo>
                    <a:pt x="17636313" y="9892411"/>
                  </a:lnTo>
                  <a:lnTo>
                    <a:pt x="17685995" y="9898139"/>
                  </a:lnTo>
                  <a:lnTo>
                    <a:pt x="17735677" y="9892411"/>
                  </a:lnTo>
                  <a:lnTo>
                    <a:pt x="17781270" y="9876117"/>
                  </a:lnTo>
                  <a:lnTo>
                    <a:pt x="17821491" y="9850552"/>
                  </a:lnTo>
                  <a:lnTo>
                    <a:pt x="17855032" y="9817011"/>
                  </a:lnTo>
                  <a:lnTo>
                    <a:pt x="17880610" y="9776790"/>
                  </a:lnTo>
                  <a:lnTo>
                    <a:pt x="17896904" y="9731184"/>
                  </a:lnTo>
                  <a:lnTo>
                    <a:pt x="17902619" y="9681502"/>
                  </a:lnTo>
                  <a:close/>
                </a:path>
                <a:path w="18288635" h="10284460">
                  <a:moveTo>
                    <a:pt x="18288508" y="0"/>
                  </a:moveTo>
                  <a:lnTo>
                    <a:pt x="17469371" y="0"/>
                  </a:lnTo>
                  <a:lnTo>
                    <a:pt x="17470755" y="48133"/>
                  </a:lnTo>
                  <a:lnTo>
                    <a:pt x="17474883" y="95529"/>
                  </a:lnTo>
                  <a:lnTo>
                    <a:pt x="17481652" y="142125"/>
                  </a:lnTo>
                  <a:lnTo>
                    <a:pt x="17490999" y="187820"/>
                  </a:lnTo>
                  <a:lnTo>
                    <a:pt x="17502848" y="232562"/>
                  </a:lnTo>
                  <a:lnTo>
                    <a:pt x="17517123" y="276263"/>
                  </a:lnTo>
                  <a:lnTo>
                    <a:pt x="17533747" y="318846"/>
                  </a:lnTo>
                  <a:lnTo>
                    <a:pt x="17552632" y="360235"/>
                  </a:lnTo>
                  <a:lnTo>
                    <a:pt x="17573702" y="400367"/>
                  </a:lnTo>
                  <a:lnTo>
                    <a:pt x="17596904" y="439140"/>
                  </a:lnTo>
                  <a:lnTo>
                    <a:pt x="17622127" y="476491"/>
                  </a:lnTo>
                  <a:lnTo>
                    <a:pt x="17649330" y="512330"/>
                  </a:lnTo>
                  <a:lnTo>
                    <a:pt x="17678400" y="546608"/>
                  </a:lnTo>
                  <a:lnTo>
                    <a:pt x="17709287" y="579221"/>
                  </a:lnTo>
                  <a:lnTo>
                    <a:pt x="17741913" y="610108"/>
                  </a:lnTo>
                  <a:lnTo>
                    <a:pt x="17776178" y="639191"/>
                  </a:lnTo>
                  <a:lnTo>
                    <a:pt x="17812030" y="666381"/>
                  </a:lnTo>
                  <a:lnTo>
                    <a:pt x="17849380" y="691616"/>
                  </a:lnTo>
                  <a:lnTo>
                    <a:pt x="17888154" y="714806"/>
                  </a:lnTo>
                  <a:lnTo>
                    <a:pt x="17928273" y="735888"/>
                  </a:lnTo>
                  <a:lnTo>
                    <a:pt x="17969662" y="754773"/>
                  </a:lnTo>
                  <a:lnTo>
                    <a:pt x="18012245" y="771398"/>
                  </a:lnTo>
                  <a:lnTo>
                    <a:pt x="18055946" y="785660"/>
                  </a:lnTo>
                  <a:lnTo>
                    <a:pt x="18100688" y="797521"/>
                  </a:lnTo>
                  <a:lnTo>
                    <a:pt x="18146395" y="806869"/>
                  </a:lnTo>
                  <a:lnTo>
                    <a:pt x="18192979" y="813638"/>
                  </a:lnTo>
                  <a:lnTo>
                    <a:pt x="18240388" y="817765"/>
                  </a:lnTo>
                  <a:lnTo>
                    <a:pt x="18288508" y="819150"/>
                  </a:lnTo>
                  <a:lnTo>
                    <a:pt x="18288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00400" y="2110130"/>
            <a:ext cx="139446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Sans Unicode" pitchFamily="34" charset="0"/>
                <a:cs typeface="Lucida Sans Unicode" pitchFamily="34" charset="0"/>
              </a:rPr>
              <a:t>Что необходимо сделать?</a:t>
            </a:r>
            <a:endParaRPr sz="625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2800" y="4305300"/>
            <a:ext cx="10744200" cy="30745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dirty="0" smtClean="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Подготовить новые ООП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dirty="0" smtClean="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Переделать рабочие программы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dirty="0" smtClean="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Создать новую Программу воспитания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ru-RU" spc="365" dirty="0">
              <a:solidFill>
                <a:srgbClr val="121212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9600" y="1409700"/>
            <a:ext cx="15011400" cy="8552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1D1F1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Утвердить состав рабочей группы по обеспечению перехода 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ГБОУ школы 461 Санкт-Петербурга 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обновленные ФГОС НОО и ООО в следующем составе: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Зырянова Т.Н., директор школы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Тамбовцева Н.В., заместитель директора по УВР - руководитель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Васильева А.В., заместитель директора по УВР – заместитель руководителя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Фомичева Н.А., заместитель директора по УВР 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Демурина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М.В., заместитель директора по ВР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Башмакова Л.И., заместитель директора по АХЧ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Оразбаева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Л.А., главный бухгалтер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Орлова С.В., методист школы –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О.В., руководитель ШМО учителей начальных классов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Никоненок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О.Н., руководитель ШМО учителей русского языка и литературы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Кортягова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Е.В., руководитель ШМО учителей математики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Егорова Е.А., руководитель ШМО учителей естественнонаучного цикла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Пахомова Е.М., руководитель ШМО учителей гуманитарного цикла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Сергеева О.В., руководитель ШМО учителей иностранного языка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Федорова Н.В., библиотекарь школы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Фирсина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Т.В., педагог-психолог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Крылова Е.А., учитель-логопед - член рабочей группы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Бельдяева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Ю.В., социальный педагог - член рабочей группы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609600" y="68228"/>
            <a:ext cx="139446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приказа по школе:</a:t>
            </a:r>
            <a:endParaRPr sz="6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609600" y="68228"/>
            <a:ext cx="139446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приказа по школе:</a:t>
            </a:r>
            <a:endParaRPr sz="6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11" y="1638300"/>
            <a:ext cx="15826878" cy="756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8110" indent="12446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Членам рабочей группы: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1811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переход в ГБОУ школе 461 Санкт-Петербурга на обновленные ФГОС НОО и ООО с 01.09.2022 года для 1-х и 5-х классов в соответствии  с «Положением о рабочей группе</a:t>
            </a:r>
            <a:r>
              <a:rPr lang="ru-RU" sz="32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marR="11811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sz="32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проанализировать 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 обновленных ФГОС НОО и ООО в срок до 15.02. 2022 года и довести до сведения педагогического коллектива на педагогическом совете;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1811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"/>
            </a:pP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готовые к утверждению ООП НОО и ООО в срок не позднее 31.05.2022 года.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4460" marR="118110" algn="just">
              <a:lnSpc>
                <a:spcPct val="115000"/>
              </a:lnSpc>
              <a:spcAft>
                <a:spcPts val="600"/>
              </a:spcAft>
            </a:pP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Установить персональную ответственность членов рабочей группы за качество и эффективность в составе рабочей группы по обеспечению перехода на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обновленные ФГОС НОО и ООО 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школы 461 Санкт-Петербурга.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4460" marR="118110" algn="just">
              <a:lnSpc>
                <a:spcPct val="115000"/>
              </a:lnSpc>
              <a:spcAft>
                <a:spcPts val="600"/>
              </a:spcAft>
            </a:pP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Заместителю директора по УВР Тамбовцевой Н.В. создать на сайте школы раздел «Обновленный ФГОС</a:t>
            </a:r>
            <a:r>
              <a:rPr lang="ru-RU" sz="32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срок до </a:t>
            </a:r>
            <a:r>
              <a:rPr lang="ru-RU" sz="32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15.05. </a:t>
            </a:r>
            <a:r>
              <a:rPr lang="ru-RU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118049"/>
            <a:ext cx="614680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250" spc="1019" dirty="0" smtClean="0"/>
              <a:t>Текст</a:t>
            </a:r>
            <a:endParaRPr sz="625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"/>
            <a:ext cx="16572435" cy="971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118049"/>
            <a:ext cx="614680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250" spc="1019" dirty="0" smtClean="0"/>
              <a:t>Текст</a:t>
            </a:r>
            <a:endParaRPr sz="625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952500"/>
            <a:ext cx="14240444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100"/>
            <a:ext cx="15468600" cy="899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71499"/>
            <a:ext cx="15240000" cy="877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57200" y="1918275"/>
            <a:ext cx="15667372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 должны включать: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содержание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планируемые результаты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-тематическое планирование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указанием количества академических часов, отводимых на освоение каждой темы.</a:t>
            </a:r>
          </a:p>
          <a:p>
            <a:pPr marL="0" marR="0" lvl="0" indent="18097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Рабочие программы учебных курсов внеурочной деятельности также должны содержать указание 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форму проведения занятий.</a:t>
            </a:r>
          </a:p>
          <a:p>
            <a:pPr marL="0" marR="0" lvl="0" indent="18097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 формируются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учетом рабочей программы воспитания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752326"/>
            <a:ext cx="15568320" cy="95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495300"/>
            <a:ext cx="16306800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8800" y="0"/>
            <a:ext cx="8839200" cy="10287000"/>
            <a:chOff x="9144000" y="0"/>
            <a:chExt cx="9144000" cy="10287000"/>
          </a:xfrm>
        </p:grpSpPr>
        <p:sp>
          <p:nvSpPr>
            <p:cNvPr id="3" name="object 3"/>
            <p:cNvSpPr/>
            <p:nvPr/>
          </p:nvSpPr>
          <p:spPr>
            <a:xfrm>
              <a:off x="9144000" y="514350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0" y="5143499"/>
                  </a:moveTo>
                  <a:lnTo>
                    <a:pt x="9143999" y="51434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3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5143499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6680" y="2691"/>
              <a:ext cx="9138920" cy="10281920"/>
            </a:xfrm>
            <a:custGeom>
              <a:avLst/>
              <a:gdLst/>
              <a:ahLst/>
              <a:cxnLst/>
              <a:rect l="l" t="t" r="r" b="b"/>
              <a:pathLst>
                <a:path w="9138919" h="10281920">
                  <a:moveTo>
                    <a:pt x="2581262" y="10281501"/>
                  </a:moveTo>
                  <a:lnTo>
                    <a:pt x="2580817" y="10233012"/>
                  </a:lnTo>
                  <a:lnTo>
                    <a:pt x="2579484" y="10184727"/>
                  </a:lnTo>
                  <a:lnTo>
                    <a:pt x="2577261" y="10136683"/>
                  </a:lnTo>
                  <a:lnTo>
                    <a:pt x="2574175" y="10088855"/>
                  </a:lnTo>
                  <a:lnTo>
                    <a:pt x="2570226" y="10041280"/>
                  </a:lnTo>
                  <a:lnTo>
                    <a:pt x="2565425" y="9993947"/>
                  </a:lnTo>
                  <a:lnTo>
                    <a:pt x="2559774" y="9946869"/>
                  </a:lnTo>
                  <a:lnTo>
                    <a:pt x="2553271" y="9900056"/>
                  </a:lnTo>
                  <a:lnTo>
                    <a:pt x="2545943" y="9853524"/>
                  </a:lnTo>
                  <a:lnTo>
                    <a:pt x="2537790" y="9807257"/>
                  </a:lnTo>
                  <a:lnTo>
                    <a:pt x="2528824" y="9761283"/>
                  </a:lnTo>
                  <a:lnTo>
                    <a:pt x="2519032" y="9715614"/>
                  </a:lnTo>
                  <a:lnTo>
                    <a:pt x="2508453" y="9670237"/>
                  </a:lnTo>
                  <a:lnTo>
                    <a:pt x="2497074" y="9625165"/>
                  </a:lnTo>
                  <a:lnTo>
                    <a:pt x="2484920" y="9580423"/>
                  </a:lnTo>
                  <a:lnTo>
                    <a:pt x="2471966" y="9535998"/>
                  </a:lnTo>
                  <a:lnTo>
                    <a:pt x="2458262" y="9491916"/>
                  </a:lnTo>
                  <a:lnTo>
                    <a:pt x="2443784" y="9448165"/>
                  </a:lnTo>
                  <a:lnTo>
                    <a:pt x="2428557" y="9404769"/>
                  </a:lnTo>
                  <a:lnTo>
                    <a:pt x="2412581" y="9361729"/>
                  </a:lnTo>
                  <a:lnTo>
                    <a:pt x="2395855" y="9319057"/>
                  </a:lnTo>
                  <a:lnTo>
                    <a:pt x="2378418" y="9276753"/>
                  </a:lnTo>
                  <a:lnTo>
                    <a:pt x="2360244" y="9234843"/>
                  </a:lnTo>
                  <a:lnTo>
                    <a:pt x="2341346" y="9193301"/>
                  </a:lnTo>
                  <a:lnTo>
                    <a:pt x="2321750" y="9152166"/>
                  </a:lnTo>
                  <a:lnTo>
                    <a:pt x="2301456" y="9111437"/>
                  </a:lnTo>
                  <a:lnTo>
                    <a:pt x="2280462" y="9071115"/>
                  </a:lnTo>
                  <a:lnTo>
                    <a:pt x="2258796" y="9031224"/>
                  </a:lnTo>
                  <a:lnTo>
                    <a:pt x="2236444" y="8991752"/>
                  </a:lnTo>
                  <a:lnTo>
                    <a:pt x="2213419" y="8952713"/>
                  </a:lnTo>
                  <a:lnTo>
                    <a:pt x="2189734" y="8914117"/>
                  </a:lnTo>
                  <a:lnTo>
                    <a:pt x="2165400" y="8875979"/>
                  </a:lnTo>
                  <a:lnTo>
                    <a:pt x="2140420" y="8838286"/>
                  </a:lnTo>
                  <a:lnTo>
                    <a:pt x="2114804" y="8801075"/>
                  </a:lnTo>
                  <a:lnTo>
                    <a:pt x="2088553" y="8764333"/>
                  </a:lnTo>
                  <a:lnTo>
                    <a:pt x="2061679" y="8728075"/>
                  </a:lnTo>
                  <a:lnTo>
                    <a:pt x="2034197" y="8692299"/>
                  </a:lnTo>
                  <a:lnTo>
                    <a:pt x="2006104" y="8657018"/>
                  </a:lnTo>
                  <a:lnTo>
                    <a:pt x="1977402" y="8622259"/>
                  </a:lnTo>
                  <a:lnTo>
                    <a:pt x="1948116" y="8588007"/>
                  </a:lnTo>
                  <a:lnTo>
                    <a:pt x="1918258" y="8554263"/>
                  </a:lnTo>
                  <a:lnTo>
                    <a:pt x="1887804" y="8521065"/>
                  </a:lnTo>
                  <a:lnTo>
                    <a:pt x="1856803" y="8488401"/>
                  </a:lnTo>
                  <a:lnTo>
                    <a:pt x="1825231" y="8456270"/>
                  </a:lnTo>
                  <a:lnTo>
                    <a:pt x="1793100" y="8424697"/>
                  </a:lnTo>
                  <a:lnTo>
                    <a:pt x="1760435" y="8393684"/>
                  </a:lnTo>
                  <a:lnTo>
                    <a:pt x="1727225" y="8363242"/>
                  </a:lnTo>
                  <a:lnTo>
                    <a:pt x="1693494" y="8333372"/>
                  </a:lnTo>
                  <a:lnTo>
                    <a:pt x="1659242" y="8304098"/>
                  </a:lnTo>
                  <a:lnTo>
                    <a:pt x="1624469" y="8275396"/>
                  </a:lnTo>
                  <a:lnTo>
                    <a:pt x="1589201" y="8247304"/>
                  </a:lnTo>
                  <a:lnTo>
                    <a:pt x="1553425" y="8219821"/>
                  </a:lnTo>
                  <a:lnTo>
                    <a:pt x="1517167" y="8192948"/>
                  </a:lnTo>
                  <a:lnTo>
                    <a:pt x="1480426" y="8166697"/>
                  </a:lnTo>
                  <a:lnTo>
                    <a:pt x="1443202" y="8141068"/>
                  </a:lnTo>
                  <a:lnTo>
                    <a:pt x="1405521" y="8116087"/>
                  </a:lnTo>
                  <a:lnTo>
                    <a:pt x="1367383" y="8091754"/>
                  </a:lnTo>
                  <a:lnTo>
                    <a:pt x="1328788" y="8068069"/>
                  </a:lnTo>
                  <a:lnTo>
                    <a:pt x="1289748" y="8045056"/>
                  </a:lnTo>
                  <a:lnTo>
                    <a:pt x="1250276" y="8022704"/>
                  </a:lnTo>
                  <a:lnTo>
                    <a:pt x="1210386" y="8001025"/>
                  </a:lnTo>
                  <a:lnTo>
                    <a:pt x="1170063" y="7980032"/>
                  </a:lnTo>
                  <a:lnTo>
                    <a:pt x="1129334" y="7959738"/>
                  </a:lnTo>
                  <a:lnTo>
                    <a:pt x="1088199" y="7940141"/>
                  </a:lnTo>
                  <a:lnTo>
                    <a:pt x="1046657" y="7921257"/>
                  </a:lnTo>
                  <a:lnTo>
                    <a:pt x="1004747" y="7903083"/>
                  </a:lnTo>
                  <a:lnTo>
                    <a:pt x="962444" y="7885633"/>
                  </a:lnTo>
                  <a:lnTo>
                    <a:pt x="919772" y="7868920"/>
                  </a:lnTo>
                  <a:lnTo>
                    <a:pt x="876731" y="7852943"/>
                  </a:lnTo>
                  <a:lnTo>
                    <a:pt x="833335" y="7837703"/>
                  </a:lnTo>
                  <a:lnTo>
                    <a:pt x="789584" y="7823238"/>
                  </a:lnTo>
                  <a:lnTo>
                    <a:pt x="745502" y="7809522"/>
                  </a:lnTo>
                  <a:lnTo>
                    <a:pt x="701078" y="7796581"/>
                  </a:lnTo>
                  <a:lnTo>
                    <a:pt x="656336" y="7784414"/>
                  </a:lnTo>
                  <a:lnTo>
                    <a:pt x="611263" y="7773035"/>
                  </a:lnTo>
                  <a:lnTo>
                    <a:pt x="565899" y="7762456"/>
                  </a:lnTo>
                  <a:lnTo>
                    <a:pt x="520217" y="7752677"/>
                  </a:lnTo>
                  <a:lnTo>
                    <a:pt x="474243" y="7743698"/>
                  </a:lnTo>
                  <a:lnTo>
                    <a:pt x="427977" y="7735544"/>
                  </a:lnTo>
                  <a:lnTo>
                    <a:pt x="381444" y="7728217"/>
                  </a:lnTo>
                  <a:lnTo>
                    <a:pt x="334632" y="7721727"/>
                  </a:lnTo>
                  <a:lnTo>
                    <a:pt x="287553" y="7716063"/>
                  </a:lnTo>
                  <a:lnTo>
                    <a:pt x="240220" y="7711262"/>
                  </a:lnTo>
                  <a:lnTo>
                    <a:pt x="192646" y="7707312"/>
                  </a:lnTo>
                  <a:lnTo>
                    <a:pt x="144818" y="7704226"/>
                  </a:lnTo>
                  <a:lnTo>
                    <a:pt x="96774" y="7702004"/>
                  </a:lnTo>
                  <a:lnTo>
                    <a:pt x="48488" y="7700670"/>
                  </a:lnTo>
                  <a:lnTo>
                    <a:pt x="0" y="7700226"/>
                  </a:lnTo>
                  <a:lnTo>
                    <a:pt x="0" y="10281501"/>
                  </a:lnTo>
                  <a:lnTo>
                    <a:pt x="2581262" y="10281501"/>
                  </a:lnTo>
                  <a:close/>
                </a:path>
                <a:path w="9138919" h="10281920">
                  <a:moveTo>
                    <a:pt x="9138488" y="0"/>
                  </a:moveTo>
                  <a:lnTo>
                    <a:pt x="6557238" y="0"/>
                  </a:lnTo>
                  <a:lnTo>
                    <a:pt x="6557683" y="48488"/>
                  </a:lnTo>
                  <a:lnTo>
                    <a:pt x="6559016" y="96761"/>
                  </a:lnTo>
                  <a:lnTo>
                    <a:pt x="6561226" y="144818"/>
                  </a:lnTo>
                  <a:lnTo>
                    <a:pt x="6564312" y="192633"/>
                  </a:lnTo>
                  <a:lnTo>
                    <a:pt x="6568262" y="240220"/>
                  </a:lnTo>
                  <a:lnTo>
                    <a:pt x="6573075" y="287553"/>
                  </a:lnTo>
                  <a:lnTo>
                    <a:pt x="6578727" y="334619"/>
                  </a:lnTo>
                  <a:lnTo>
                    <a:pt x="6585217" y="381431"/>
                  </a:lnTo>
                  <a:lnTo>
                    <a:pt x="6592544" y="427977"/>
                  </a:lnTo>
                  <a:lnTo>
                    <a:pt x="6600711" y="474230"/>
                  </a:lnTo>
                  <a:lnTo>
                    <a:pt x="6609677" y="520204"/>
                  </a:lnTo>
                  <a:lnTo>
                    <a:pt x="6619456" y="565886"/>
                  </a:lnTo>
                  <a:lnTo>
                    <a:pt x="6630035" y="611263"/>
                  </a:lnTo>
                  <a:lnTo>
                    <a:pt x="6641414" y="656336"/>
                  </a:lnTo>
                  <a:lnTo>
                    <a:pt x="6653581" y="701078"/>
                  </a:lnTo>
                  <a:lnTo>
                    <a:pt x="6666522" y="745502"/>
                  </a:lnTo>
                  <a:lnTo>
                    <a:pt x="6680238" y="789584"/>
                  </a:lnTo>
                  <a:lnTo>
                    <a:pt x="6694703" y="833335"/>
                  </a:lnTo>
                  <a:lnTo>
                    <a:pt x="6709943" y="876731"/>
                  </a:lnTo>
                  <a:lnTo>
                    <a:pt x="6725920" y="919772"/>
                  </a:lnTo>
                  <a:lnTo>
                    <a:pt x="6742633" y="962444"/>
                  </a:lnTo>
                  <a:lnTo>
                    <a:pt x="6760083" y="1004735"/>
                  </a:lnTo>
                  <a:lnTo>
                    <a:pt x="6778257" y="1046657"/>
                  </a:lnTo>
                  <a:lnTo>
                    <a:pt x="6797141" y="1088186"/>
                  </a:lnTo>
                  <a:lnTo>
                    <a:pt x="6816738" y="1129322"/>
                  </a:lnTo>
                  <a:lnTo>
                    <a:pt x="6837032" y="1170063"/>
                  </a:lnTo>
                  <a:lnTo>
                    <a:pt x="6858025" y="1210373"/>
                  </a:lnTo>
                  <a:lnTo>
                    <a:pt x="6879704" y="1250276"/>
                  </a:lnTo>
                  <a:lnTo>
                    <a:pt x="6902056" y="1289748"/>
                  </a:lnTo>
                  <a:lnTo>
                    <a:pt x="6925069" y="1328788"/>
                  </a:lnTo>
                  <a:lnTo>
                    <a:pt x="6948754" y="1367383"/>
                  </a:lnTo>
                  <a:lnTo>
                    <a:pt x="6973087" y="1405521"/>
                  </a:lnTo>
                  <a:lnTo>
                    <a:pt x="6998068" y="1443202"/>
                  </a:lnTo>
                  <a:lnTo>
                    <a:pt x="7023697" y="1480426"/>
                  </a:lnTo>
                  <a:lnTo>
                    <a:pt x="7049948" y="1517167"/>
                  </a:lnTo>
                  <a:lnTo>
                    <a:pt x="7076821" y="1553425"/>
                  </a:lnTo>
                  <a:lnTo>
                    <a:pt x="7104304" y="1589201"/>
                  </a:lnTo>
                  <a:lnTo>
                    <a:pt x="7132396" y="1624469"/>
                  </a:lnTo>
                  <a:lnTo>
                    <a:pt x="7161085" y="1659242"/>
                  </a:lnTo>
                  <a:lnTo>
                    <a:pt x="7190372" y="1693494"/>
                  </a:lnTo>
                  <a:lnTo>
                    <a:pt x="7220242" y="1727225"/>
                  </a:lnTo>
                  <a:lnTo>
                    <a:pt x="7250684" y="1760435"/>
                  </a:lnTo>
                  <a:lnTo>
                    <a:pt x="7281697" y="1793100"/>
                  </a:lnTo>
                  <a:lnTo>
                    <a:pt x="7313269" y="1825231"/>
                  </a:lnTo>
                  <a:lnTo>
                    <a:pt x="7345388" y="1856803"/>
                  </a:lnTo>
                  <a:lnTo>
                    <a:pt x="7378065" y="1887804"/>
                  </a:lnTo>
                  <a:lnTo>
                    <a:pt x="7411263" y="1918258"/>
                  </a:lnTo>
                  <a:lnTo>
                    <a:pt x="7444994" y="1948116"/>
                  </a:lnTo>
                  <a:lnTo>
                    <a:pt x="7479246" y="1977402"/>
                  </a:lnTo>
                  <a:lnTo>
                    <a:pt x="7514018" y="2006104"/>
                  </a:lnTo>
                  <a:lnTo>
                    <a:pt x="7549299" y="2034197"/>
                  </a:lnTo>
                  <a:lnTo>
                    <a:pt x="7585062" y="2061679"/>
                  </a:lnTo>
                  <a:lnTo>
                    <a:pt x="7621321" y="2088553"/>
                  </a:lnTo>
                  <a:lnTo>
                    <a:pt x="7658074" y="2114804"/>
                  </a:lnTo>
                  <a:lnTo>
                    <a:pt x="7695285" y="2140420"/>
                  </a:lnTo>
                  <a:lnTo>
                    <a:pt x="7732966" y="2165400"/>
                  </a:lnTo>
                  <a:lnTo>
                    <a:pt x="7771117" y="2189746"/>
                  </a:lnTo>
                  <a:lnTo>
                    <a:pt x="7809712" y="2213419"/>
                  </a:lnTo>
                  <a:lnTo>
                    <a:pt x="7848740" y="2236444"/>
                  </a:lnTo>
                  <a:lnTo>
                    <a:pt x="7888211" y="2258796"/>
                  </a:lnTo>
                  <a:lnTo>
                    <a:pt x="7928115" y="2280475"/>
                  </a:lnTo>
                  <a:lnTo>
                    <a:pt x="7968437" y="2301456"/>
                  </a:lnTo>
                  <a:lnTo>
                    <a:pt x="8009166" y="2321763"/>
                  </a:lnTo>
                  <a:lnTo>
                    <a:pt x="8050301" y="2341359"/>
                  </a:lnTo>
                  <a:lnTo>
                    <a:pt x="8091830" y="2360244"/>
                  </a:lnTo>
                  <a:lnTo>
                    <a:pt x="8133753" y="2378418"/>
                  </a:lnTo>
                  <a:lnTo>
                    <a:pt x="8176057" y="2395867"/>
                  </a:lnTo>
                  <a:lnTo>
                    <a:pt x="8218729" y="2412581"/>
                  </a:lnTo>
                  <a:lnTo>
                    <a:pt x="8261769" y="2428557"/>
                  </a:lnTo>
                  <a:lnTo>
                    <a:pt x="8305165" y="2443784"/>
                  </a:lnTo>
                  <a:lnTo>
                    <a:pt x="8348904" y="2458262"/>
                  </a:lnTo>
                  <a:lnTo>
                    <a:pt x="8392985" y="2471978"/>
                  </a:lnTo>
                  <a:lnTo>
                    <a:pt x="8437410" y="2484920"/>
                  </a:lnTo>
                  <a:lnTo>
                    <a:pt x="8482165" y="2497086"/>
                  </a:lnTo>
                  <a:lnTo>
                    <a:pt x="8527224" y="2508453"/>
                  </a:lnTo>
                  <a:lnTo>
                    <a:pt x="8572602" y="2519045"/>
                  </a:lnTo>
                  <a:lnTo>
                    <a:pt x="8618283" y="2528824"/>
                  </a:lnTo>
                  <a:lnTo>
                    <a:pt x="8664257" y="2537790"/>
                  </a:lnTo>
                  <a:lnTo>
                    <a:pt x="8710511" y="2545943"/>
                  </a:lnTo>
                  <a:lnTo>
                    <a:pt x="8757056" y="2553284"/>
                  </a:lnTo>
                  <a:lnTo>
                    <a:pt x="8803869" y="2559774"/>
                  </a:lnTo>
                  <a:lnTo>
                    <a:pt x="8850935" y="2565425"/>
                  </a:lnTo>
                  <a:lnTo>
                    <a:pt x="8898268" y="2570238"/>
                  </a:lnTo>
                  <a:lnTo>
                    <a:pt x="8945855" y="2574188"/>
                  </a:lnTo>
                  <a:lnTo>
                    <a:pt x="8993670" y="2577274"/>
                  </a:lnTo>
                  <a:lnTo>
                    <a:pt x="9041727" y="2579484"/>
                  </a:lnTo>
                  <a:lnTo>
                    <a:pt x="9090000" y="2580817"/>
                  </a:lnTo>
                  <a:lnTo>
                    <a:pt x="9138488" y="2581275"/>
                  </a:lnTo>
                  <a:lnTo>
                    <a:pt x="9138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53800" y="2069109"/>
              <a:ext cx="5219699" cy="52196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800" y="571500"/>
            <a:ext cx="9220200" cy="167738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— это фундамент образовательного процесса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243408.selcdn.ru/blog/2021/08/shkol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0" y="2019300"/>
            <a:ext cx="8019176" cy="541020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913102"/>
            <a:ext cx="9448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ФГОС начального общего образования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ФГОС основного общего образования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ФГОС среднего общего образования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ФГОС образования обучающихся с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ограниченными возможностями здоровья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80" y="545148"/>
            <a:ext cx="15881081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"/>
            <a:ext cx="15849600" cy="951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63" y="427978"/>
            <a:ext cx="15849600" cy="94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57200" y="2400300"/>
            <a:ext cx="1615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 требуют оценить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аттестации.</a:t>
            </a:r>
          </a:p>
          <a:p>
            <a:pPr algn="ctr"/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– в новых ФГОС нет разбивки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годам освоения ООП.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94" y="419099"/>
            <a:ext cx="15905706" cy="92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07" y="773748"/>
            <a:ext cx="1585885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"/>
            <a:ext cx="16358782" cy="92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007" y="-9553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29880" y="331698"/>
            <a:ext cx="14329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изменения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современных ФГОС:</a:t>
            </a:r>
            <a:endParaRPr kumimoji="0" lang="ru-RU" sz="5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1000" y="1487865"/>
            <a:ext cx="163068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Подробно указан перечень предметных и </a:t>
            </a:r>
            <a:r>
              <a:rPr lang="ru-RU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3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навыков,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которыми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должен обладать ученик в рамках каждой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дисциплины.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Расписан формат работы в рамках каждого предмета для развития этих навыков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(проведение лабораторных работ, внеурочной деятельности и так далее).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Строго обозначено, какие темы должны освоить дети в определённый год обучения.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Содержание тем по новому ФГОС не рекомендовано менять местами (ранее это допускалось).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 - Учитываются возрастные и психологические особенности учеников всех классов.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Уточнено минимальное и максимальное количество часов, необходимых для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полноценной реализации основных образовательных программ.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Определено базовое содержание программы воспитания, уточнены задачи и условия программы коррекционной  работы с детьми с ОВЗ.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143000" y="-140704"/>
            <a:ext cx="13241361" cy="194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Учебный план 5 классы</a:t>
            </a:r>
            <a:endParaRPr kumimoji="0" lang="ru-RU" sz="72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3047"/>
          <a:stretch/>
        </p:blipFill>
        <p:spPr>
          <a:xfrm>
            <a:off x="292988" y="1181100"/>
            <a:ext cx="9381044" cy="5954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4458704"/>
            <a:ext cx="8049491" cy="51587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10200" y="2611330"/>
            <a:ext cx="619125" cy="378827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52341" y="4931862"/>
            <a:ext cx="619125" cy="440740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4194" y="7941092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+ внеурочная деятельность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~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 часа)</a:t>
            </a:r>
          </a:p>
        </p:txBody>
      </p:sp>
      <p:pic>
        <p:nvPicPr>
          <p:cNvPr id="14" name="Picture 2" descr="https://i.ytimg.com/vi/_GIO-2zpd2I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r="14798"/>
          <a:stretch/>
        </p:blipFill>
        <p:spPr bwMode="auto">
          <a:xfrm>
            <a:off x="12164299" y="1468258"/>
            <a:ext cx="3014333" cy="31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354485" y="190500"/>
            <a:ext cx="15773400" cy="956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4485" y="2738438"/>
            <a:ext cx="16676215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edsoo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сайт, сопровождающий введение и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апробацию Рабочих программ ФГОС</a:t>
            </a:r>
          </a:p>
          <a:p>
            <a:pPr marL="0" indent="0">
              <a:buNone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https://edu.gov.ru/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сайт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118049"/>
            <a:ext cx="614680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250" spc="1019" dirty="0" smtClean="0"/>
              <a:t>Текст</a:t>
            </a:r>
            <a:endParaRPr sz="625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2452"/>
            <a:ext cx="14249400" cy="74598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609600" y="68228"/>
            <a:ext cx="139446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приказов по школе:</a:t>
            </a:r>
            <a:endParaRPr sz="6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3480807"/>
            <a:ext cx="14706600" cy="382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и утвердить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План-график (дорожную карту) по введению и реализации перехода на обновленный ФГОС НОО и ООО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ГБОУ школе 461 Санкт-Петербурга </a:t>
            </a:r>
            <a:r>
              <a:rPr lang="ru-RU" sz="3200" spc="-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18.02.2022 года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Заместителям директора по УВР Васильевой А.В. и Тамбовцевой Н.В. спланировать организацию </a:t>
            </a:r>
            <a:r>
              <a:rPr lang="ru-RU" sz="32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поэтапного повышения квалификации педагогов в соответствии с графиком введения и требованиями обновленных ФГОС НОО и ФГОС ООО.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1662579"/>
            <a:ext cx="1455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У</a:t>
            </a:r>
            <a:r>
              <a:rPr lang="ru-RU" sz="3200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-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рд</a:t>
            </a:r>
            <a:r>
              <a:rPr lang="ru-RU" sz="3200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</a:t>
            </a:r>
            <a:r>
              <a:rPr lang="ru-RU" sz="3200" spc="3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тод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чес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ой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ы, об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еч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ющ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рово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оэ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хода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о</a:t>
            </a:r>
            <a:r>
              <a:rPr lang="ru-RU" sz="3200" spc="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200" spc="-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овл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ым ФГОС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и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3200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200" spc="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 го</a:t>
            </a:r>
            <a:r>
              <a:rPr lang="ru-RU" sz="3200" spc="2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3200" spc="24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609600" y="68228"/>
            <a:ext cx="139446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приказов по школе:</a:t>
            </a:r>
            <a:endParaRPr sz="6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187161"/>
            <a:ext cx="15035061" cy="609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Утвердить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мониторинга готовности ГБОУ школы 461 Санкт-Петербурга к введению обновленного федерального государственного образовательного стандарта начального общего образования и основного общего образования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Заместителю директора по УВР Васильевой А.В. обеспечить проведение мониторинга готовности ГБОУ школы 461 Санкт-Петербурга к введению федерального государственного образовательного стандарта начального общего образования.  Результаты представить до 31 мая 2022 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Заместителю директора по УВР Тамбовцевой Н.В. обеспечить проведение мониторинга готовности ГБОУ школы 461 Санкт-Петербурга к введению федерального государственного образовательного стандарта основного общего образования. Результаты представить до 31 мая 2022 г.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118049"/>
            <a:ext cx="614680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250" spc="1019" dirty="0" smtClean="0"/>
              <a:t>Текст</a:t>
            </a:r>
            <a:endParaRPr sz="6250" dirty="0"/>
          </a:p>
        </p:txBody>
      </p:sp>
      <p:pic>
        <p:nvPicPr>
          <p:cNvPr id="9" name="Рисунок 8" descr="https://assets-global.website-files.com/599873abab717100012c91ea/5efc7d137616e98316bd919c_BSLHmQz8Tsc.jpg"/>
          <p:cNvPicPr/>
          <p:nvPr/>
        </p:nvPicPr>
        <p:blipFill>
          <a:blip r:embed="rId2" cstate="print"/>
          <a:srcRect l="6502" t="18353" r="5418" b="5176"/>
          <a:stretch>
            <a:fillRect/>
          </a:stretch>
        </p:blipFill>
        <p:spPr bwMode="auto">
          <a:xfrm>
            <a:off x="838200" y="1409700"/>
            <a:ext cx="14097000" cy="784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-457200" y="266700"/>
            <a:ext cx="15773400" cy="97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Обновленные ФГОС </a:t>
            </a:r>
            <a:r>
              <a:rPr lang="ru-RU" sz="5400" b="1" i="1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</a:t>
            </a:r>
            <a:endParaRPr lang="ru-RU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04800" y="1885314"/>
            <a:ext cx="16101719" cy="6570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0" indent="-6858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стандарты в соответствие </a:t>
            </a:r>
            <a:r>
              <a:rPr kumimoji="0" lang="en-US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«Об образовании в Российской Федерации;</a:t>
            </a:r>
          </a:p>
          <a:p>
            <a:pPr marL="685800" marR="0" lvl="0" indent="-6858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685800" marR="0" lvl="0" indent="-6858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685800" marR="0" lvl="0" indent="-6858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Детализируют условия реализации образовательных программ;</a:t>
            </a:r>
          </a:p>
          <a:p>
            <a:pPr marL="685800" marR="0" lvl="0" indent="-6858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Детализируют требования к результатам освоения учащимися программ ООО;</a:t>
            </a:r>
          </a:p>
          <a:p>
            <a:pPr marL="685800" marR="0" lvl="0" indent="-6858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Оптимизируют требования к основной образовательной программе и рабочей программе;</a:t>
            </a:r>
          </a:p>
          <a:p>
            <a:pPr marL="685800" marR="0" lvl="0" indent="-68580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360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Прописывают требования к организации электронного обучения и применению дистанционных образовательных технологий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172" y="267335"/>
            <a:ext cx="123444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345699">
            <a:off x="320495" y="1383418"/>
            <a:ext cx="8231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вводится с 1 сентября 2022 </a:t>
            </a:r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1-ых и 5-х классах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61124" y="1"/>
            <a:ext cx="4326947" cy="10287000"/>
            <a:chOff x="13961124" y="1"/>
            <a:chExt cx="4326947" cy="10287000"/>
          </a:xfrm>
        </p:grpSpPr>
        <p:sp>
          <p:nvSpPr>
            <p:cNvPr id="3" name="object 3"/>
            <p:cNvSpPr/>
            <p:nvPr/>
          </p:nvSpPr>
          <p:spPr>
            <a:xfrm>
              <a:off x="17044741" y="1"/>
              <a:ext cx="1243330" cy="10287000"/>
            </a:xfrm>
            <a:custGeom>
              <a:avLst/>
              <a:gdLst/>
              <a:ahLst/>
              <a:cxnLst/>
              <a:rect l="l" t="t" r="r" b="b"/>
              <a:pathLst>
                <a:path w="1243330" h="10287000">
                  <a:moveTo>
                    <a:pt x="1243257" y="10286997"/>
                  </a:moveTo>
                  <a:lnTo>
                    <a:pt x="0" y="10286997"/>
                  </a:lnTo>
                  <a:lnTo>
                    <a:pt x="0" y="0"/>
                  </a:lnTo>
                  <a:lnTo>
                    <a:pt x="1243257" y="0"/>
                  </a:lnTo>
                  <a:lnTo>
                    <a:pt x="1243257" y="10286997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4" y="1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5" y="0"/>
                  </a:lnTo>
                  <a:lnTo>
                    <a:pt x="4326875" y="4317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181793"/>
            <a:ext cx="6604000" cy="77713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4950" spc="935" dirty="0" smtClean="0"/>
              <a:t>Заголовок</a:t>
            </a:r>
            <a:endParaRPr sz="4950" dirty="0"/>
          </a:p>
        </p:txBody>
      </p:sp>
      <p:sp>
        <p:nvSpPr>
          <p:cNvPr id="8" name="object 8"/>
          <p:cNvSpPr txBox="1"/>
          <p:nvPr/>
        </p:nvSpPr>
        <p:spPr>
          <a:xfrm>
            <a:off x="1016000" y="5192983"/>
            <a:ext cx="1422400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800" spc="365" dirty="0" smtClean="0">
                <a:solidFill>
                  <a:srgbClr val="121212"/>
                </a:solidFill>
                <a:latin typeface="Lucida Sans Unicode"/>
                <a:cs typeface="Lucida Sans Unicode"/>
              </a:rPr>
              <a:t>Текст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0090" y="5117866"/>
            <a:ext cx="2008910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pc="365" dirty="0">
                <a:solidFill>
                  <a:srgbClr val="121212"/>
                </a:solidFill>
                <a:latin typeface="Lucida Sans Unicode"/>
                <a:cs typeface="Lucida Sans Unicode"/>
              </a:rPr>
              <a:t>Текст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46099" y="5192983"/>
            <a:ext cx="1536501" cy="2917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pc="560" dirty="0" smtClean="0">
                <a:solidFill>
                  <a:srgbClr val="121212"/>
                </a:solidFill>
                <a:latin typeface="Lucida Sans Unicode"/>
                <a:cs typeface="Lucida Sans Unicode"/>
              </a:rPr>
              <a:t>Текст</a:t>
            </a:r>
            <a:endParaRPr lang="ru-RU" spc="560" dirty="0">
              <a:solidFill>
                <a:srgbClr val="121212"/>
              </a:solidFill>
              <a:latin typeface="Lucida Sans Unicode"/>
              <a:cs typeface="Lucida Sans Unicode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800100"/>
            <a:ext cx="15873140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57300"/>
            <a:ext cx="14859000" cy="855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" y="0"/>
            <a:ext cx="18288141" cy="10288270"/>
            <a:chOff x="25" y="0"/>
            <a:chExt cx="18288141" cy="10288270"/>
          </a:xfrm>
        </p:grpSpPr>
        <p:sp>
          <p:nvSpPr>
            <p:cNvPr id="3" name="object 3"/>
            <p:cNvSpPr/>
            <p:nvPr/>
          </p:nvSpPr>
          <p:spPr>
            <a:xfrm>
              <a:off x="25" y="0"/>
              <a:ext cx="18288000" cy="10288270"/>
            </a:xfrm>
            <a:custGeom>
              <a:avLst/>
              <a:gdLst/>
              <a:ahLst/>
              <a:cxnLst/>
              <a:rect l="l" t="t" r="r" b="b"/>
              <a:pathLst>
                <a:path w="18288000" h="10288270">
                  <a:moveTo>
                    <a:pt x="18287988" y="0"/>
                  </a:moveTo>
                  <a:lnTo>
                    <a:pt x="0" y="0"/>
                  </a:lnTo>
                  <a:lnTo>
                    <a:pt x="0" y="1247775"/>
                  </a:lnTo>
                  <a:lnTo>
                    <a:pt x="17044708" y="1247775"/>
                  </a:lnTo>
                  <a:lnTo>
                    <a:pt x="17044708" y="10288067"/>
                  </a:lnTo>
                  <a:lnTo>
                    <a:pt x="18287962" y="10288067"/>
                  </a:lnTo>
                  <a:lnTo>
                    <a:pt x="18287962" y="124777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E84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1127" y="0"/>
              <a:ext cx="4326890" cy="4318000"/>
            </a:xfrm>
            <a:custGeom>
              <a:avLst/>
              <a:gdLst/>
              <a:ahLst/>
              <a:cxnLst/>
              <a:rect l="l" t="t" r="r" b="b"/>
              <a:pathLst>
                <a:path w="4326890" h="4318000">
                  <a:moveTo>
                    <a:pt x="0" y="0"/>
                  </a:moveTo>
                  <a:lnTo>
                    <a:pt x="4326873" y="0"/>
                  </a:lnTo>
                  <a:lnTo>
                    <a:pt x="4326873" y="431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1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06661" y="0"/>
              <a:ext cx="1881505" cy="1885314"/>
            </a:xfrm>
            <a:custGeom>
              <a:avLst/>
              <a:gdLst/>
              <a:ahLst/>
              <a:cxnLst/>
              <a:rect l="l" t="t" r="r" b="b"/>
              <a:pathLst>
                <a:path w="1881505" h="1885314">
                  <a:moveTo>
                    <a:pt x="839825" y="0"/>
                  </a:moveTo>
                  <a:lnTo>
                    <a:pt x="0" y="0"/>
                  </a:lnTo>
                  <a:lnTo>
                    <a:pt x="582" y="46743"/>
                  </a:lnTo>
                  <a:lnTo>
                    <a:pt x="2364" y="94379"/>
                  </a:lnTo>
                  <a:lnTo>
                    <a:pt x="5317" y="141708"/>
                  </a:lnTo>
                  <a:lnTo>
                    <a:pt x="9427" y="188713"/>
                  </a:lnTo>
                  <a:lnTo>
                    <a:pt x="14679" y="235382"/>
                  </a:lnTo>
                  <a:lnTo>
                    <a:pt x="21059" y="281701"/>
                  </a:lnTo>
                  <a:lnTo>
                    <a:pt x="28554" y="327654"/>
                  </a:lnTo>
                  <a:lnTo>
                    <a:pt x="37149" y="373228"/>
                  </a:lnTo>
                  <a:lnTo>
                    <a:pt x="46830" y="418410"/>
                  </a:lnTo>
                  <a:lnTo>
                    <a:pt x="57583" y="463183"/>
                  </a:lnTo>
                  <a:lnTo>
                    <a:pt x="69394" y="507536"/>
                  </a:lnTo>
                  <a:lnTo>
                    <a:pt x="82248" y="551452"/>
                  </a:lnTo>
                  <a:lnTo>
                    <a:pt x="96131" y="594919"/>
                  </a:lnTo>
                  <a:lnTo>
                    <a:pt x="111088" y="638076"/>
                  </a:lnTo>
                  <a:lnTo>
                    <a:pt x="126930" y="680447"/>
                  </a:lnTo>
                  <a:lnTo>
                    <a:pt x="143817" y="722480"/>
                  </a:lnTo>
                  <a:lnTo>
                    <a:pt x="161677" y="764007"/>
                  </a:lnTo>
                  <a:lnTo>
                    <a:pt x="180495" y="805013"/>
                  </a:lnTo>
                  <a:lnTo>
                    <a:pt x="200259" y="845485"/>
                  </a:lnTo>
                  <a:lnTo>
                    <a:pt x="220952" y="885408"/>
                  </a:lnTo>
                  <a:lnTo>
                    <a:pt x="242562" y="924768"/>
                  </a:lnTo>
                  <a:lnTo>
                    <a:pt x="265074" y="963551"/>
                  </a:lnTo>
                  <a:lnTo>
                    <a:pt x="288475" y="1001742"/>
                  </a:lnTo>
                  <a:lnTo>
                    <a:pt x="312749" y="1039329"/>
                  </a:lnTo>
                  <a:lnTo>
                    <a:pt x="337883" y="1076296"/>
                  </a:lnTo>
                  <a:lnTo>
                    <a:pt x="363862" y="1112630"/>
                  </a:lnTo>
                  <a:lnTo>
                    <a:pt x="390673" y="1148316"/>
                  </a:lnTo>
                  <a:lnTo>
                    <a:pt x="418301" y="1183340"/>
                  </a:lnTo>
                  <a:lnTo>
                    <a:pt x="446733" y="1217688"/>
                  </a:lnTo>
                  <a:lnTo>
                    <a:pt x="475954" y="1251346"/>
                  </a:lnTo>
                  <a:lnTo>
                    <a:pt x="505949" y="1284300"/>
                  </a:lnTo>
                  <a:lnTo>
                    <a:pt x="536706" y="1316535"/>
                  </a:lnTo>
                  <a:lnTo>
                    <a:pt x="568209" y="1348038"/>
                  </a:lnTo>
                  <a:lnTo>
                    <a:pt x="600444" y="1378795"/>
                  </a:lnTo>
                  <a:lnTo>
                    <a:pt x="633398" y="1408790"/>
                  </a:lnTo>
                  <a:lnTo>
                    <a:pt x="667056" y="1438011"/>
                  </a:lnTo>
                  <a:lnTo>
                    <a:pt x="701404" y="1466442"/>
                  </a:lnTo>
                  <a:lnTo>
                    <a:pt x="736429" y="1494070"/>
                  </a:lnTo>
                  <a:lnTo>
                    <a:pt x="772115" y="1520881"/>
                  </a:lnTo>
                  <a:lnTo>
                    <a:pt x="808449" y="1546860"/>
                  </a:lnTo>
                  <a:lnTo>
                    <a:pt x="845416" y="1571994"/>
                  </a:lnTo>
                  <a:lnTo>
                    <a:pt x="883002" y="1596268"/>
                  </a:lnTo>
                  <a:lnTo>
                    <a:pt x="921194" y="1619668"/>
                  </a:lnTo>
                  <a:lnTo>
                    <a:pt x="959978" y="1642180"/>
                  </a:lnTo>
                  <a:lnTo>
                    <a:pt x="999338" y="1663790"/>
                  </a:lnTo>
                  <a:lnTo>
                    <a:pt x="1039261" y="1684484"/>
                  </a:lnTo>
                  <a:lnTo>
                    <a:pt x="1079732" y="1704247"/>
                  </a:lnTo>
                  <a:lnTo>
                    <a:pt x="1120738" y="1723066"/>
                  </a:lnTo>
                  <a:lnTo>
                    <a:pt x="1162265" y="1740925"/>
                  </a:lnTo>
                  <a:lnTo>
                    <a:pt x="1204298" y="1757812"/>
                  </a:lnTo>
                  <a:lnTo>
                    <a:pt x="1246823" y="1773712"/>
                  </a:lnTo>
                  <a:lnTo>
                    <a:pt x="1289826" y="1788611"/>
                  </a:lnTo>
                  <a:lnTo>
                    <a:pt x="1333293" y="1802494"/>
                  </a:lnTo>
                  <a:lnTo>
                    <a:pt x="1377210" y="1815348"/>
                  </a:lnTo>
                  <a:lnTo>
                    <a:pt x="1421563" y="1827159"/>
                  </a:lnTo>
                  <a:lnTo>
                    <a:pt x="1466337" y="1837912"/>
                  </a:lnTo>
                  <a:lnTo>
                    <a:pt x="1511518" y="1847592"/>
                  </a:lnTo>
                  <a:lnTo>
                    <a:pt x="1557092" y="1856187"/>
                  </a:lnTo>
                  <a:lnTo>
                    <a:pt x="1603046" y="1863682"/>
                  </a:lnTo>
                  <a:lnTo>
                    <a:pt x="1649364" y="1870063"/>
                  </a:lnTo>
                  <a:lnTo>
                    <a:pt x="1696033" y="1875315"/>
                  </a:lnTo>
                  <a:lnTo>
                    <a:pt x="1743039" y="1879425"/>
                  </a:lnTo>
                  <a:lnTo>
                    <a:pt x="1790367" y="1882377"/>
                  </a:lnTo>
                  <a:lnTo>
                    <a:pt x="1838004" y="1884160"/>
                  </a:lnTo>
                  <a:lnTo>
                    <a:pt x="1881339" y="1884700"/>
                  </a:lnTo>
                  <a:lnTo>
                    <a:pt x="1881339" y="1044850"/>
                  </a:lnTo>
                  <a:lnTo>
                    <a:pt x="1838049" y="1043876"/>
                  </a:lnTo>
                  <a:lnTo>
                    <a:pt x="1790715" y="1040678"/>
                  </a:lnTo>
                  <a:lnTo>
                    <a:pt x="1743981" y="1035403"/>
                  </a:lnTo>
                  <a:lnTo>
                    <a:pt x="1697891" y="1028098"/>
                  </a:lnTo>
                  <a:lnTo>
                    <a:pt x="1652493" y="1018810"/>
                  </a:lnTo>
                  <a:lnTo>
                    <a:pt x="1607831" y="1007584"/>
                  </a:lnTo>
                  <a:lnTo>
                    <a:pt x="1563954" y="994466"/>
                  </a:lnTo>
                  <a:lnTo>
                    <a:pt x="1520905" y="979503"/>
                  </a:lnTo>
                  <a:lnTo>
                    <a:pt x="1478733" y="962742"/>
                  </a:lnTo>
                  <a:lnTo>
                    <a:pt x="1437482" y="944227"/>
                  </a:lnTo>
                  <a:lnTo>
                    <a:pt x="1397200" y="924005"/>
                  </a:lnTo>
                  <a:lnTo>
                    <a:pt x="1357931" y="902123"/>
                  </a:lnTo>
                  <a:lnTo>
                    <a:pt x="1319723" y="878627"/>
                  </a:lnTo>
                  <a:lnTo>
                    <a:pt x="1282622" y="853562"/>
                  </a:lnTo>
                  <a:lnTo>
                    <a:pt x="1246674" y="826976"/>
                  </a:lnTo>
                  <a:lnTo>
                    <a:pt x="1211924" y="798913"/>
                  </a:lnTo>
                  <a:lnTo>
                    <a:pt x="1178419" y="769420"/>
                  </a:lnTo>
                  <a:lnTo>
                    <a:pt x="1146206" y="738544"/>
                  </a:lnTo>
                  <a:lnTo>
                    <a:pt x="1115330" y="706331"/>
                  </a:lnTo>
                  <a:lnTo>
                    <a:pt x="1085838" y="672826"/>
                  </a:lnTo>
                  <a:lnTo>
                    <a:pt x="1057661" y="637922"/>
                  </a:lnTo>
                  <a:lnTo>
                    <a:pt x="1031188" y="602128"/>
                  </a:lnTo>
                  <a:lnTo>
                    <a:pt x="1006124" y="565026"/>
                  </a:lnTo>
                  <a:lnTo>
                    <a:pt x="982627" y="526818"/>
                  </a:lnTo>
                  <a:lnTo>
                    <a:pt x="960745" y="487550"/>
                  </a:lnTo>
                  <a:lnTo>
                    <a:pt x="940524" y="447267"/>
                  </a:lnTo>
                  <a:lnTo>
                    <a:pt x="922009" y="406016"/>
                  </a:lnTo>
                  <a:lnTo>
                    <a:pt x="905248" y="363843"/>
                  </a:lnTo>
                  <a:lnTo>
                    <a:pt x="890285" y="320795"/>
                  </a:lnTo>
                  <a:lnTo>
                    <a:pt x="877167" y="276917"/>
                  </a:lnTo>
                  <a:lnTo>
                    <a:pt x="865941" y="232255"/>
                  </a:lnTo>
                  <a:lnTo>
                    <a:pt x="856653" y="186856"/>
                  </a:lnTo>
                  <a:lnTo>
                    <a:pt x="849348" y="140767"/>
                  </a:lnTo>
                  <a:lnTo>
                    <a:pt x="844073" y="94032"/>
                  </a:lnTo>
                  <a:lnTo>
                    <a:pt x="840875" y="46698"/>
                  </a:lnTo>
                  <a:lnTo>
                    <a:pt x="839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8118049"/>
            <a:ext cx="614680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6250" spc="1019" dirty="0" smtClean="0"/>
              <a:t>Текст</a:t>
            </a:r>
            <a:endParaRPr sz="625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04675"/>
            <a:ext cx="14099410" cy="791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874</Words>
  <Application>Microsoft Office PowerPoint</Application>
  <PresentationFormat>Произвольный</PresentationFormat>
  <Paragraphs>98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Lucida Sans Unicode</vt:lpstr>
      <vt:lpstr>Symbol</vt:lpstr>
      <vt:lpstr>Times New Roman</vt:lpstr>
      <vt:lpstr>Wingdings</vt:lpstr>
      <vt:lpstr>Office Theme</vt:lpstr>
      <vt:lpstr>Презентация PowerPoint</vt:lpstr>
      <vt:lpstr>ФГОС — это фундамент образовательного процесса</vt:lpstr>
      <vt:lpstr>Текст</vt:lpstr>
      <vt:lpstr>Текст</vt:lpstr>
      <vt:lpstr>Презентация PowerPoint</vt:lpstr>
      <vt:lpstr>Презентация PowerPoint</vt:lpstr>
      <vt:lpstr>Заголовок</vt:lpstr>
      <vt:lpstr>Презентация PowerPoint</vt:lpstr>
      <vt:lpstr>Текст</vt:lpstr>
      <vt:lpstr>Что необходимо сделать?</vt:lpstr>
      <vt:lpstr>Выписка из приказа по школе:</vt:lpstr>
      <vt:lpstr>Выписка из приказа по школе:</vt:lpstr>
      <vt:lpstr>Текст</vt:lpstr>
      <vt:lpstr>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 приказов по школе:</vt:lpstr>
      <vt:lpstr>ПРОЕКТЫ приказов по школе: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N1</cp:lastModifiedBy>
  <cp:revision>24</cp:revision>
  <dcterms:created xsi:type="dcterms:W3CDTF">2021-08-17T13:20:48Z</dcterms:created>
  <dcterms:modified xsi:type="dcterms:W3CDTF">2022-05-12T12:19:30Z</dcterms:modified>
</cp:coreProperties>
</file>